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9144000"/>
  <p:notesSz cx="7010400" cy="9236075"/>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387125"/>
            <a:ext cx="5608300" cy="415622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 name="Google Shape;37;p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rPr b="1" i="0" lang="en-US" sz="1200">
                <a:solidFill>
                  <a:schemeClr val="dk1"/>
                </a:solidFill>
                <a:latin typeface="Times New Roman"/>
                <a:ea typeface="Times New Roman"/>
                <a:cs typeface="Times New Roman"/>
                <a:sym typeface="Times New Roman"/>
              </a:rPr>
              <a:t>Learning Objective: </a:t>
            </a:r>
            <a:br>
              <a:rPr b="0" i="0" lang="en-US" sz="1200">
                <a:solidFill>
                  <a:schemeClr val="dk1"/>
                </a:solidFill>
                <a:latin typeface="Times New Roman"/>
                <a:ea typeface="Times New Roman"/>
                <a:cs typeface="Times New Roman"/>
                <a:sym typeface="Times New Roman"/>
              </a:rPr>
            </a:br>
            <a:r>
              <a:rPr b="0" i="0" lang="en-US" sz="1200">
                <a:solidFill>
                  <a:schemeClr val="dk1"/>
                </a:solidFill>
                <a:latin typeface="Times New Roman"/>
                <a:ea typeface="Times New Roman"/>
                <a:cs typeface="Times New Roman"/>
                <a:sym typeface="Times New Roman"/>
              </a:rPr>
              <a:t>Construct explanations about changes in matter and energy during cellular respiration</a:t>
            </a:r>
            <a:endParaRPr/>
          </a:p>
        </p:txBody>
      </p:sp>
      <p:sp>
        <p:nvSpPr>
          <p:cNvPr id="38" name="Google Shape;38;p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39" name="Google Shape;39;p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3: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3" name="Google Shape;133;p13: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34" name="Google Shape;134;p13: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35" name="Google Shape;135;p13: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1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45" name="Google Shape;145;p1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46" name="Google Shape;146;p1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p1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56" name="Google Shape;156;p1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57" name="Google Shape;157;p1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7:notes"/>
          <p:cNvSpPr txBox="1"/>
          <p:nvPr>
            <p:ph idx="1" type="body"/>
          </p:nvPr>
        </p:nvSpPr>
        <p:spPr>
          <a:xfrm>
            <a:off x="701025" y="4387125"/>
            <a:ext cx="5608300" cy="415622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notes"/>
          <p:cNvSpPr/>
          <p:nvPr>
            <p:ph idx="2" type="sldImg"/>
          </p:nvPr>
        </p:nvSpPr>
        <p:spPr>
          <a:xfrm>
            <a:off x="1168625" y="692700"/>
            <a:ext cx="4673825" cy="34635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4: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 name="Google Shape;44;p4: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45" name="Google Shape;45;p4: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46" name="Google Shape;46;p4: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5: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 name="Google Shape;55;p5: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56" name="Google Shape;56;p5: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57" name="Google Shape;57;p5: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6: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 name="Google Shape;66;p6: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67" name="Google Shape;67;p6: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68" name="Google Shape;68;p6: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8: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77" name="Google Shape;77;p8: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78" name="Google Shape;78;p8: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79" name="Google Shape;79;p8: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9: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88" name="Google Shape;88;p9: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89" name="Google Shape;89;p9: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90" name="Google Shape;90;p9: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0: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0" name="Google Shape;100;p10: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01" name="Google Shape;101;p10: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02" name="Google Shape;102;p10: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1: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2" name="Google Shape;112;p11: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13" name="Google Shape;113;p11: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14" name="Google Shape;114;p11: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2:notes"/>
          <p:cNvSpPr/>
          <p:nvPr>
            <p:ph idx="2" type="sldImg"/>
          </p:nvPr>
        </p:nvSpPr>
        <p:spPr>
          <a:xfrm>
            <a:off x="1196975" y="695325"/>
            <a:ext cx="4616450" cy="34623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3" name="Google Shape;123;p12:notes"/>
          <p:cNvSpPr txBox="1"/>
          <p:nvPr>
            <p:ph idx="1" type="body"/>
          </p:nvPr>
        </p:nvSpPr>
        <p:spPr>
          <a:xfrm>
            <a:off x="933451" y="4387771"/>
            <a:ext cx="5143500" cy="4154341"/>
          </a:xfrm>
          <a:prstGeom prst="rect">
            <a:avLst/>
          </a:prstGeom>
          <a:noFill/>
          <a:ln>
            <a:noFill/>
          </a:ln>
        </p:spPr>
        <p:txBody>
          <a:bodyPr anchorCtr="0" anchor="t" bIns="46825" lIns="93675" spcFirstLastPara="1" rIns="93675" wrap="square" tIns="46825">
            <a:noAutofit/>
          </a:bodyPr>
          <a:lstStyle/>
          <a:p>
            <a:pPr indent="0" lvl="0" marL="0" rtl="0" algn="l">
              <a:spcBef>
                <a:spcPts val="0"/>
              </a:spcBef>
              <a:spcAft>
                <a:spcPts val="0"/>
              </a:spcAft>
              <a:buNone/>
            </a:pPr>
            <a:r>
              <a:t/>
            </a:r>
            <a:endParaRPr/>
          </a:p>
        </p:txBody>
      </p:sp>
      <p:sp>
        <p:nvSpPr>
          <p:cNvPr id="124" name="Google Shape;124;p12:notes"/>
          <p:cNvSpPr txBox="1"/>
          <p:nvPr>
            <p:ph idx="10" type="dt"/>
          </p:nvPr>
        </p:nvSpPr>
        <p:spPr>
          <a:xfrm>
            <a:off x="3971929" y="1"/>
            <a:ext cx="3038475" cy="460542"/>
          </a:xfrm>
          <a:prstGeom prst="rect">
            <a:avLst/>
          </a:prstGeom>
          <a:noFill/>
          <a:ln>
            <a:noFill/>
          </a:ln>
        </p:spPr>
        <p:txBody>
          <a:bodyPr anchorCtr="0" anchor="t" bIns="46825" lIns="93675" spcFirstLastPara="1" rIns="93675" wrap="square" tIns="46825">
            <a:noAutofit/>
          </a:bodyPr>
          <a:lstStyle/>
          <a:p>
            <a:pPr indent="0" lvl="0" marL="0" rtl="0" algn="r">
              <a:spcBef>
                <a:spcPts val="0"/>
              </a:spcBef>
              <a:spcAft>
                <a:spcPts val="0"/>
              </a:spcAft>
              <a:buNone/>
            </a:pPr>
            <a:r>
              <a:rPr lang="en-US"/>
              <a:t>9/23/20</a:t>
            </a:r>
            <a:endParaRPr/>
          </a:p>
        </p:txBody>
      </p:sp>
      <p:sp>
        <p:nvSpPr>
          <p:cNvPr id="125" name="Google Shape;125;p12:notes"/>
          <p:cNvSpPr txBox="1"/>
          <p:nvPr>
            <p:ph idx="12" type="sldNum"/>
          </p:nvPr>
        </p:nvSpPr>
        <p:spPr>
          <a:xfrm>
            <a:off x="3971929" y="8775536"/>
            <a:ext cx="3038475" cy="460542"/>
          </a:xfrm>
          <a:prstGeom prst="rect">
            <a:avLst/>
          </a:prstGeom>
          <a:noFill/>
          <a:ln>
            <a:noFill/>
          </a:ln>
        </p:spPr>
        <p:txBody>
          <a:bodyPr anchorCtr="0" anchor="b" bIns="46825" lIns="93675" spcFirstLastPara="1" rIns="93675" wrap="square" tIns="468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2A900"/>
              </a:buClr>
              <a:buSzPts val="2800"/>
              <a:buFont typeface="Cambria"/>
              <a:buNone/>
              <a:defRPr>
                <a:solidFill>
                  <a:srgbClr val="F2A900"/>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 name="Google Shape;15;p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6" name="Shape 16"/>
        <p:cNvGrpSpPr/>
        <p:nvPr/>
      </p:nvGrpSpPr>
      <p:grpSpPr>
        <a:xfrm>
          <a:off x="0" y="0"/>
          <a:ext cx="0" cy="0"/>
          <a:chOff x="0" y="0"/>
          <a:chExt cx="0" cy="0"/>
        </a:xfrm>
      </p:grpSpPr>
      <p:grpSp>
        <p:nvGrpSpPr>
          <p:cNvPr id="17" name="Google Shape;17;p3"/>
          <p:cNvGrpSpPr/>
          <p:nvPr/>
        </p:nvGrpSpPr>
        <p:grpSpPr>
          <a:xfrm>
            <a:off x="457200" y="442000"/>
            <a:ext cx="8235757" cy="5504790"/>
            <a:chOff x="457200" y="442000"/>
            <a:chExt cx="8235757" cy="5504790"/>
          </a:xfrm>
        </p:grpSpPr>
        <p:sp>
          <p:nvSpPr>
            <p:cNvPr id="18" name="Google Shape;18;p3"/>
            <p:cNvSpPr/>
            <p:nvPr/>
          </p:nvSpPr>
          <p:spPr>
            <a:xfrm>
              <a:off x="457200" y="1603390"/>
              <a:ext cx="7251192" cy="4343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Times New Roman"/>
                <a:ea typeface="Times New Roman"/>
                <a:cs typeface="Times New Roman"/>
                <a:sym typeface="Times New Roman"/>
              </a:endParaRPr>
            </a:p>
          </p:txBody>
        </p:sp>
        <p:pic>
          <p:nvPicPr>
            <p:cNvPr descr="HMH_vertical logo.png" id="19" name="Google Shape;19;p3"/>
            <p:cNvPicPr preferRelativeResize="0"/>
            <p:nvPr/>
          </p:nvPicPr>
          <p:blipFill rotWithShape="1">
            <a:blip r:embed="rId2">
              <a:alphaModFix/>
            </a:blip>
            <a:srcRect b="0" l="0" r="0" t="0"/>
            <a:stretch/>
          </p:blipFill>
          <p:spPr>
            <a:xfrm>
              <a:off x="7042912" y="442000"/>
              <a:ext cx="1650045" cy="1039328"/>
            </a:xfrm>
            <a:prstGeom prst="rect">
              <a:avLst/>
            </a:prstGeom>
            <a:noFill/>
            <a:ln>
              <a:noFill/>
            </a:ln>
          </p:spPr>
        </p:pic>
      </p:grpSp>
      <p:sp>
        <p:nvSpPr>
          <p:cNvPr id="20" name="Google Shape;20;p3"/>
          <p:cNvSpPr txBox="1"/>
          <p:nvPr>
            <p:ph type="ctrTitle"/>
          </p:nvPr>
        </p:nvSpPr>
        <p:spPr>
          <a:xfrm>
            <a:off x="706001" y="1662793"/>
            <a:ext cx="6400022" cy="73459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rgbClr val="FFFFFF"/>
              </a:buClr>
              <a:buSzPts val="4000"/>
              <a:buFont typeface="Cambria"/>
              <a:buNone/>
              <a:defRPr b="1" sz="4000">
                <a:solidFill>
                  <a:srgbClr val="FFFFFF"/>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1" name="Shape 21"/>
        <p:cNvGrpSpPr/>
        <p:nvPr/>
      </p:nvGrpSpPr>
      <p:grpSpPr>
        <a:xfrm>
          <a:off x="0" y="0"/>
          <a:ext cx="0" cy="0"/>
          <a:chOff x="0" y="0"/>
          <a:chExt cx="0" cy="0"/>
        </a:xfrm>
      </p:grpSpPr>
      <p:sp>
        <p:nvSpPr>
          <p:cNvPr id="22" name="Google Shape;22;p4"/>
          <p:cNvSpPr txBox="1"/>
          <p:nvPr>
            <p:ph idx="1" type="body"/>
          </p:nvPr>
        </p:nvSpPr>
        <p:spPr>
          <a:xfrm>
            <a:off x="457200" y="1146175"/>
            <a:ext cx="3994150" cy="4525963"/>
          </a:xfrm>
          <a:prstGeom prst="rect">
            <a:avLst/>
          </a:prstGeom>
          <a:noFill/>
          <a:ln>
            <a:noFill/>
          </a:ln>
        </p:spPr>
        <p:txBody>
          <a:bodyPr anchorCtr="0" anchor="t" bIns="45700" lIns="0" spcFirstLastPara="1" rIns="0" wrap="square" tIns="45700">
            <a:noAutofit/>
          </a:bodyPr>
          <a:lstStyle>
            <a:lvl1pPr indent="-411480" lvl="0" marL="457200" algn="l">
              <a:spcBef>
                <a:spcPts val="0"/>
              </a:spcBef>
              <a:spcAft>
                <a:spcPts val="0"/>
              </a:spcAft>
              <a:buClr>
                <a:schemeClr val="dk1"/>
              </a:buClr>
              <a:buSzPts val="2880"/>
              <a:buChar char="•"/>
              <a:defRPr sz="2400">
                <a:latin typeface="Cambria"/>
                <a:ea typeface="Cambria"/>
                <a:cs typeface="Cambria"/>
                <a:sym typeface="Cambria"/>
              </a:defRPr>
            </a:lvl1pPr>
            <a:lvl2pPr indent="-381000" lvl="1" marL="914400" algn="l">
              <a:spcBef>
                <a:spcPts val="0"/>
              </a:spcBef>
              <a:spcAft>
                <a:spcPts val="0"/>
              </a:spcAft>
              <a:buClr>
                <a:schemeClr val="dk1"/>
              </a:buClr>
              <a:buSzPts val="2400"/>
              <a:buChar char="–"/>
              <a:defRPr sz="2400">
                <a:latin typeface="Cambria"/>
                <a:ea typeface="Cambria"/>
                <a:cs typeface="Cambria"/>
                <a:sym typeface="Cambria"/>
              </a:defRPr>
            </a:lvl2pPr>
            <a:lvl3pPr indent="-381000" lvl="2" marL="1371600" algn="l">
              <a:spcBef>
                <a:spcPts val="0"/>
              </a:spcBef>
              <a:spcAft>
                <a:spcPts val="0"/>
              </a:spcAft>
              <a:buClr>
                <a:schemeClr val="dk1"/>
              </a:buClr>
              <a:buSzPts val="2400"/>
              <a:buChar char="•"/>
              <a:defRPr sz="2400">
                <a:latin typeface="Cambria"/>
                <a:ea typeface="Cambria"/>
                <a:cs typeface="Cambria"/>
                <a:sym typeface="Cambria"/>
              </a:defRPr>
            </a:lvl3pPr>
            <a:lvl4pPr indent="-381000" lvl="3" marL="1828800" algn="l">
              <a:spcBef>
                <a:spcPts val="0"/>
              </a:spcBef>
              <a:spcAft>
                <a:spcPts val="0"/>
              </a:spcAft>
              <a:buClr>
                <a:schemeClr val="dk1"/>
              </a:buClr>
              <a:buSzPts val="2400"/>
              <a:buChar char="-"/>
              <a:defRPr sz="2400">
                <a:latin typeface="Cambria"/>
                <a:ea typeface="Cambria"/>
                <a:cs typeface="Cambria"/>
                <a:sym typeface="Cambria"/>
              </a:defRPr>
            </a:lvl4pPr>
            <a:lvl5pPr indent="-381000" lvl="4" marL="2286000" algn="l">
              <a:spcBef>
                <a:spcPts val="0"/>
              </a:spcBef>
              <a:spcAft>
                <a:spcPts val="0"/>
              </a:spcAft>
              <a:buClr>
                <a:schemeClr val="dk1"/>
              </a:buClr>
              <a:buSzPts val="2400"/>
              <a:buChar char="»"/>
              <a:defRPr sz="2400">
                <a:latin typeface="Cambria"/>
                <a:ea typeface="Cambria"/>
                <a:cs typeface="Cambria"/>
                <a:sym typeface="Cambria"/>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3" name="Google Shape;23;p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
        <p:nvSpPr>
          <p:cNvPr id="24" name="Google Shape;24;p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5" name="Shape 25"/>
        <p:cNvGrpSpPr/>
        <p:nvPr/>
      </p:nvGrpSpPr>
      <p:grpSpPr>
        <a:xfrm>
          <a:off x="0" y="0"/>
          <a:ext cx="0" cy="0"/>
          <a:chOff x="0" y="0"/>
          <a:chExt cx="0" cy="0"/>
        </a:xfrm>
      </p:grpSpPr>
      <p:sp>
        <p:nvSpPr>
          <p:cNvPr id="26" name="Google Shape;26;p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b="1" sz="2800">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457200" y="1146175"/>
            <a:ext cx="3994150" cy="639762"/>
          </a:xfrm>
          <a:prstGeom prst="rect">
            <a:avLst/>
          </a:prstGeom>
          <a:noFill/>
          <a:ln>
            <a:noFill/>
          </a:ln>
        </p:spPr>
        <p:txBody>
          <a:bodyPr anchorCtr="0" anchor="b" bIns="45700" lIns="0" spcFirstLastPara="1" rIns="0" wrap="square" tIns="45700">
            <a:noAutofit/>
          </a:bodyPr>
          <a:lstStyle>
            <a:lvl1pPr indent="-228600" lvl="0" marL="457200" algn="l">
              <a:spcBef>
                <a:spcPts val="0"/>
              </a:spcBef>
              <a:spcAft>
                <a:spcPts val="0"/>
              </a:spcAft>
              <a:buClr>
                <a:schemeClr val="dk1"/>
              </a:buClr>
              <a:buSzPts val="2160"/>
              <a:buNone/>
              <a:defRPr b="1" sz="1800">
                <a:latin typeface="Cambria"/>
                <a:ea typeface="Cambria"/>
                <a:cs typeface="Cambria"/>
                <a:sym typeface="Cambria"/>
              </a:defRPr>
            </a:lvl1pPr>
            <a:lvl2pPr indent="-228600" lvl="1" marL="914400" algn="l">
              <a:spcBef>
                <a:spcPts val="0"/>
              </a:spcBef>
              <a:spcAft>
                <a:spcPts val="0"/>
              </a:spcAft>
              <a:buClr>
                <a:schemeClr val="dk1"/>
              </a:buClr>
              <a:buSzPts val="2000"/>
              <a:buNone/>
              <a:defRPr b="1" sz="2000"/>
            </a:lvl2pPr>
            <a:lvl3pPr indent="-228600" lvl="2" marL="1371600" algn="l">
              <a:spcBef>
                <a:spcPts val="0"/>
              </a:spcBef>
              <a:spcAft>
                <a:spcPts val="0"/>
              </a:spcAft>
              <a:buClr>
                <a:schemeClr val="dk1"/>
              </a:buClr>
              <a:buSzPts val="1800"/>
              <a:buNone/>
              <a:defRPr b="1" sz="1800"/>
            </a:lvl3pPr>
            <a:lvl4pPr indent="-228600" lvl="3" marL="1828800" algn="l">
              <a:spcBef>
                <a:spcPts val="0"/>
              </a:spcBef>
              <a:spcAft>
                <a:spcPts val="0"/>
              </a:spcAft>
              <a:buClr>
                <a:schemeClr val="dk1"/>
              </a:buClr>
              <a:buSzPts val="1600"/>
              <a:buNone/>
              <a:defRPr b="1" sz="1600"/>
            </a:lvl4pPr>
            <a:lvl5pPr indent="-228600" lvl="4" marL="2286000" algn="l">
              <a:spcBef>
                <a:spcPts val="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8" name="Google Shape;28;p5"/>
          <p:cNvSpPr txBox="1"/>
          <p:nvPr>
            <p:ph idx="2" type="body"/>
          </p:nvPr>
        </p:nvSpPr>
        <p:spPr>
          <a:xfrm>
            <a:off x="457200" y="1785937"/>
            <a:ext cx="3994150" cy="3951288"/>
          </a:xfrm>
          <a:prstGeom prst="rect">
            <a:avLst/>
          </a:prstGeom>
          <a:noFill/>
          <a:ln>
            <a:noFill/>
          </a:ln>
        </p:spPr>
        <p:txBody>
          <a:bodyPr anchorCtr="0" anchor="t" bIns="45700" lIns="0" spcFirstLastPara="1" rIns="0" wrap="square" tIns="45700">
            <a:noAutofit/>
          </a:bodyPr>
          <a:lstStyle>
            <a:lvl1pPr indent="-365760" lvl="0" marL="457200" algn="l">
              <a:spcBef>
                <a:spcPts val="0"/>
              </a:spcBef>
              <a:spcAft>
                <a:spcPts val="0"/>
              </a:spcAft>
              <a:buClr>
                <a:schemeClr val="dk1"/>
              </a:buClr>
              <a:buSzPts val="2160"/>
              <a:buChar char="•"/>
              <a:defRPr sz="1800">
                <a:latin typeface="Cambria"/>
                <a:ea typeface="Cambria"/>
                <a:cs typeface="Cambria"/>
                <a:sym typeface="Cambria"/>
              </a:defRPr>
            </a:lvl1pPr>
            <a:lvl2pPr indent="-342900" lvl="1" marL="914400" algn="l">
              <a:spcBef>
                <a:spcPts val="0"/>
              </a:spcBef>
              <a:spcAft>
                <a:spcPts val="0"/>
              </a:spcAft>
              <a:buClr>
                <a:schemeClr val="dk1"/>
              </a:buClr>
              <a:buSzPts val="1800"/>
              <a:buChar char="–"/>
              <a:defRPr sz="1800">
                <a:latin typeface="Cambria"/>
                <a:ea typeface="Cambria"/>
                <a:cs typeface="Cambria"/>
                <a:sym typeface="Cambria"/>
              </a:defRPr>
            </a:lvl2pPr>
            <a:lvl3pPr indent="-342900" lvl="2" marL="1371600" algn="l">
              <a:spcBef>
                <a:spcPts val="0"/>
              </a:spcBef>
              <a:spcAft>
                <a:spcPts val="0"/>
              </a:spcAft>
              <a:buClr>
                <a:schemeClr val="dk1"/>
              </a:buClr>
              <a:buSzPts val="1800"/>
              <a:buChar char="•"/>
              <a:defRPr sz="1800">
                <a:latin typeface="Cambria"/>
                <a:ea typeface="Cambria"/>
                <a:cs typeface="Cambria"/>
                <a:sym typeface="Cambria"/>
              </a:defRPr>
            </a:lvl3pPr>
            <a:lvl4pPr indent="-342900" lvl="3" marL="1828800" algn="l">
              <a:spcBef>
                <a:spcPts val="0"/>
              </a:spcBef>
              <a:spcAft>
                <a:spcPts val="0"/>
              </a:spcAft>
              <a:buClr>
                <a:schemeClr val="dk1"/>
              </a:buClr>
              <a:buSzPts val="1800"/>
              <a:buChar char="-"/>
              <a:defRPr sz="1800">
                <a:latin typeface="Cambria"/>
                <a:ea typeface="Cambria"/>
                <a:cs typeface="Cambria"/>
                <a:sym typeface="Cambria"/>
              </a:defRPr>
            </a:lvl4pPr>
            <a:lvl5pPr indent="-342900" lvl="4" marL="2286000" algn="l">
              <a:spcBef>
                <a:spcPts val="0"/>
              </a:spcBef>
              <a:spcAft>
                <a:spcPts val="0"/>
              </a:spcAft>
              <a:buClr>
                <a:schemeClr val="dk1"/>
              </a:buClr>
              <a:buSzPts val="1800"/>
              <a:buChar char="»"/>
              <a:defRPr sz="1800">
                <a:latin typeface="Cambria"/>
                <a:ea typeface="Cambria"/>
                <a:cs typeface="Cambria"/>
                <a:sym typeface="Cambria"/>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29" name="Google Shape;29;p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algn="l">
              <a:spcBef>
                <a:spcPts val="0"/>
              </a:spcBef>
              <a:spcAft>
                <a:spcPts val="0"/>
              </a:spcAft>
              <a:buClr>
                <a:schemeClr val="dk2"/>
              </a:buClr>
              <a:buSzPts val="2800"/>
              <a:buFont typeface="Cambria"/>
              <a:buNone/>
              <a:defRPr>
                <a:solidFill>
                  <a:schemeClr val="dk2"/>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
        <p:nvSpPr>
          <p:cNvPr id="34" name="Google Shape;34;p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algn="l">
              <a:spcBef>
                <a:spcPts val="0"/>
              </a:spcBef>
              <a:spcAft>
                <a:spcPts val="0"/>
              </a:spcAft>
              <a:buNone/>
              <a:defRPr/>
            </a:lvl1pPr>
            <a:lvl2pPr indent="0" lvl="1" marL="0" algn="l">
              <a:spcBef>
                <a:spcPts val="0"/>
              </a:spcBef>
              <a:spcAft>
                <a:spcPts val="0"/>
              </a:spcAft>
              <a:buNone/>
              <a:defRPr/>
            </a:lvl2pPr>
            <a:lvl3pPr indent="0" lvl="2" marL="0" algn="l">
              <a:spcBef>
                <a:spcPts val="0"/>
              </a:spcBef>
              <a:spcAft>
                <a:spcPts val="0"/>
              </a:spcAft>
              <a:buNone/>
              <a:defRPr/>
            </a:lvl3pPr>
            <a:lvl4pPr indent="0" lvl="3" marL="0" algn="l">
              <a:spcBef>
                <a:spcPts val="0"/>
              </a:spcBef>
              <a:spcAft>
                <a:spcPts val="0"/>
              </a:spcAft>
              <a:buNone/>
              <a:defRPr/>
            </a:lvl4pPr>
            <a:lvl5pPr indent="0" lvl="4" marL="0" algn="l">
              <a:spcBef>
                <a:spcPts val="0"/>
              </a:spcBef>
              <a:spcAft>
                <a:spcPts val="0"/>
              </a:spcAft>
              <a:buNone/>
              <a:defRPr/>
            </a:lvl5pPr>
            <a:lvl6pPr indent="0" lvl="5" marL="0" algn="l">
              <a:spcBef>
                <a:spcPts val="0"/>
              </a:spcBef>
              <a:spcAft>
                <a:spcPts val="0"/>
              </a:spcAft>
              <a:buNone/>
              <a:defRPr/>
            </a:lvl6pPr>
            <a:lvl7pPr indent="0" lvl="6" marL="0" algn="l">
              <a:spcBef>
                <a:spcPts val="0"/>
              </a:spcBef>
              <a:spcAft>
                <a:spcPts val="0"/>
              </a:spcAft>
              <a:buNone/>
              <a:defRPr/>
            </a:lvl7pPr>
            <a:lvl8pPr indent="0" lvl="7" marL="0" algn="l">
              <a:spcBef>
                <a:spcPts val="0"/>
              </a:spcBef>
              <a:spcAft>
                <a:spcPts val="0"/>
              </a:spcAft>
              <a:buNone/>
              <a:defRPr/>
            </a:lvl8pPr>
            <a:lvl9pPr indent="0" lvl="8" marL="0" algn="l">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lvl1pPr lvl="0" marR="0" rtl="0" algn="l">
              <a:spcBef>
                <a:spcPts val="0"/>
              </a:spcBef>
              <a:spcAft>
                <a:spcPts val="0"/>
              </a:spcAft>
              <a:buClr>
                <a:schemeClr val="dk2"/>
              </a:buClr>
              <a:buSzPts val="2800"/>
              <a:buFont typeface="Cambria"/>
              <a:buNone/>
              <a:defRPr b="1" i="0" sz="2800" u="none" cap="none" strike="noStrike">
                <a:solidFill>
                  <a:schemeClr val="dk2"/>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lvl1pPr indent="-411480" lvl="0" marL="457200" marR="0" rtl="0" algn="l">
              <a:spcBef>
                <a:spcPts val="0"/>
              </a:spcBef>
              <a:spcAft>
                <a:spcPts val="0"/>
              </a:spcAft>
              <a:buClr>
                <a:schemeClr val="dk1"/>
              </a:buClr>
              <a:buSzPts val="2880"/>
              <a:buFont typeface="Arial"/>
              <a:buChar char="•"/>
              <a:defRPr b="0" i="0" sz="2400" u="none" cap="none" strike="noStrike">
                <a:solidFill>
                  <a:schemeClr val="dk1"/>
                </a:solidFill>
                <a:latin typeface="Cambria"/>
                <a:ea typeface="Cambria"/>
                <a:cs typeface="Cambria"/>
                <a:sym typeface="Cambria"/>
              </a:defRPr>
            </a:lvl1pPr>
            <a:lvl2pPr indent="-381000" lvl="1" marL="9144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2pPr>
            <a:lvl3pPr indent="-381000" lvl="2" marL="1371600" marR="0" rtl="0" algn="l">
              <a:spcBef>
                <a:spcPts val="0"/>
              </a:spcBef>
              <a:spcAft>
                <a:spcPts val="0"/>
              </a:spcAft>
              <a:buClr>
                <a:schemeClr val="dk1"/>
              </a:buClr>
              <a:buSzPts val="2400"/>
              <a:buFont typeface="Arial"/>
              <a:buChar char="•"/>
              <a:defRPr b="0" i="0" sz="2400" u="none" cap="none" strike="noStrike">
                <a:solidFill>
                  <a:schemeClr val="dk1"/>
                </a:solidFill>
                <a:latin typeface="Cambria"/>
                <a:ea typeface="Cambria"/>
                <a:cs typeface="Cambria"/>
                <a:sym typeface="Cambria"/>
              </a:defRPr>
            </a:lvl3pPr>
            <a:lvl4pPr indent="-381000" lvl="3" marL="18288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4pPr>
            <a:lvl5pPr indent="-381000" lvl="4" marL="2286000" marR="0" rtl="0" algn="l">
              <a:spcBef>
                <a:spcPts val="0"/>
              </a:spcBef>
              <a:spcAft>
                <a:spcPts val="0"/>
              </a:spcAft>
              <a:buClr>
                <a:schemeClr val="dk1"/>
              </a:buClr>
              <a:buSzPts val="2400"/>
              <a:buFont typeface="Merriweather Sans"/>
              <a:buChar char="»"/>
              <a:defRPr b="0" i="0" sz="2400" u="none" cap="none" strike="noStrike">
                <a:solidFill>
                  <a:schemeClr val="dk1"/>
                </a:solidFill>
                <a:latin typeface="Cambria"/>
                <a:ea typeface="Cambria"/>
                <a:cs typeface="Cambria"/>
                <a:sym typeface="Cambria"/>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mbria"/>
                <a:ea typeface="Cambria"/>
                <a:cs typeface="Cambria"/>
                <a:sym typeface="Cambria"/>
              </a:defRPr>
            </a:lvl9pPr>
          </a:lstStyle>
          <a:p/>
        </p:txBody>
      </p:sp>
      <p:sp>
        <p:nvSpPr>
          <p:cNvPr id="8" name="Google Shape;8;p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lvl1pPr indent="0" lvl="0" marL="0" marR="0" rtl="0" algn="l">
              <a:spcBef>
                <a:spcPts val="0"/>
              </a:spcBef>
              <a:spcAft>
                <a:spcPts val="0"/>
              </a:spcAft>
              <a:buNone/>
              <a:defRPr b="0" i="0" sz="1200" u="none" cap="none" strike="noStrike">
                <a:solidFill>
                  <a:srgbClr val="54585A"/>
                </a:solidFill>
                <a:latin typeface="Arial"/>
                <a:ea typeface="Arial"/>
                <a:cs typeface="Arial"/>
                <a:sym typeface="Arial"/>
              </a:defRPr>
            </a:lvl1pPr>
            <a:lvl2pPr indent="0" lvl="1" marL="0" marR="0" rtl="0" algn="l">
              <a:spcBef>
                <a:spcPts val="0"/>
              </a:spcBef>
              <a:spcAft>
                <a:spcPts val="0"/>
              </a:spcAft>
              <a:buNone/>
              <a:defRPr b="0" i="0" sz="1200" u="none" cap="none" strike="noStrike">
                <a:solidFill>
                  <a:srgbClr val="54585A"/>
                </a:solidFill>
                <a:latin typeface="Arial"/>
                <a:ea typeface="Arial"/>
                <a:cs typeface="Arial"/>
                <a:sym typeface="Arial"/>
              </a:defRPr>
            </a:lvl2pPr>
            <a:lvl3pPr indent="0" lvl="2" marL="0" marR="0" rtl="0" algn="l">
              <a:spcBef>
                <a:spcPts val="0"/>
              </a:spcBef>
              <a:spcAft>
                <a:spcPts val="0"/>
              </a:spcAft>
              <a:buNone/>
              <a:defRPr b="0" i="0" sz="1200" u="none" cap="none" strike="noStrike">
                <a:solidFill>
                  <a:srgbClr val="54585A"/>
                </a:solidFill>
                <a:latin typeface="Arial"/>
                <a:ea typeface="Arial"/>
                <a:cs typeface="Arial"/>
                <a:sym typeface="Arial"/>
              </a:defRPr>
            </a:lvl3pPr>
            <a:lvl4pPr indent="0" lvl="3" marL="0" marR="0" rtl="0" algn="l">
              <a:spcBef>
                <a:spcPts val="0"/>
              </a:spcBef>
              <a:spcAft>
                <a:spcPts val="0"/>
              </a:spcAft>
              <a:buNone/>
              <a:defRPr b="0" i="0" sz="1200" u="none" cap="none" strike="noStrike">
                <a:solidFill>
                  <a:srgbClr val="54585A"/>
                </a:solidFill>
                <a:latin typeface="Arial"/>
                <a:ea typeface="Arial"/>
                <a:cs typeface="Arial"/>
                <a:sym typeface="Arial"/>
              </a:defRPr>
            </a:lvl4pPr>
            <a:lvl5pPr indent="0" lvl="4" marL="0" marR="0" rtl="0" algn="l">
              <a:spcBef>
                <a:spcPts val="0"/>
              </a:spcBef>
              <a:spcAft>
                <a:spcPts val="0"/>
              </a:spcAft>
              <a:buNone/>
              <a:defRPr b="0" i="0" sz="1200" u="none" cap="none" strike="noStrike">
                <a:solidFill>
                  <a:srgbClr val="54585A"/>
                </a:solidFill>
                <a:latin typeface="Arial"/>
                <a:ea typeface="Arial"/>
                <a:cs typeface="Arial"/>
                <a:sym typeface="Arial"/>
              </a:defRPr>
            </a:lvl5pPr>
            <a:lvl6pPr indent="0" lvl="5" marL="0" marR="0" rtl="0" algn="l">
              <a:spcBef>
                <a:spcPts val="0"/>
              </a:spcBef>
              <a:spcAft>
                <a:spcPts val="0"/>
              </a:spcAft>
              <a:buNone/>
              <a:defRPr b="0" i="0" sz="1200" u="none" cap="none" strike="noStrike">
                <a:solidFill>
                  <a:srgbClr val="54585A"/>
                </a:solidFill>
                <a:latin typeface="Arial"/>
                <a:ea typeface="Arial"/>
                <a:cs typeface="Arial"/>
                <a:sym typeface="Arial"/>
              </a:defRPr>
            </a:lvl6pPr>
            <a:lvl7pPr indent="0" lvl="6" marL="0" marR="0" rtl="0" algn="l">
              <a:spcBef>
                <a:spcPts val="0"/>
              </a:spcBef>
              <a:spcAft>
                <a:spcPts val="0"/>
              </a:spcAft>
              <a:buNone/>
              <a:defRPr b="0" i="0" sz="1200" u="none" cap="none" strike="noStrike">
                <a:solidFill>
                  <a:srgbClr val="54585A"/>
                </a:solidFill>
                <a:latin typeface="Arial"/>
                <a:ea typeface="Arial"/>
                <a:cs typeface="Arial"/>
                <a:sym typeface="Arial"/>
              </a:defRPr>
            </a:lvl7pPr>
            <a:lvl8pPr indent="0" lvl="7" marL="0" marR="0" rtl="0" algn="l">
              <a:spcBef>
                <a:spcPts val="0"/>
              </a:spcBef>
              <a:spcAft>
                <a:spcPts val="0"/>
              </a:spcAft>
              <a:buNone/>
              <a:defRPr b="0" i="0" sz="1200" u="none" cap="none" strike="noStrike">
                <a:solidFill>
                  <a:srgbClr val="54585A"/>
                </a:solidFill>
                <a:latin typeface="Arial"/>
                <a:ea typeface="Arial"/>
                <a:cs typeface="Arial"/>
                <a:sym typeface="Arial"/>
              </a:defRPr>
            </a:lvl8pPr>
            <a:lvl9pPr indent="0" lvl="8" marL="0" marR="0" rtl="0" algn="l">
              <a:spcBef>
                <a:spcPts val="0"/>
              </a:spcBef>
              <a:spcAft>
                <a:spcPts val="0"/>
              </a:spcAft>
              <a:buNone/>
              <a:defRPr b="0" i="0" sz="1200" u="none" cap="none" strike="noStrike">
                <a:solidFill>
                  <a:srgbClr val="54585A"/>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descr="HMH_horizontal logo.png" id="9" name="Google Shape;9;p1"/>
          <p:cNvPicPr preferRelativeResize="0"/>
          <p:nvPr/>
        </p:nvPicPr>
        <p:blipFill rotWithShape="1">
          <a:blip r:embed="rId1">
            <a:alphaModFix/>
          </a:blip>
          <a:srcRect b="0" l="0" r="0" t="0"/>
          <a:stretch/>
        </p:blipFill>
        <p:spPr>
          <a:xfrm>
            <a:off x="6824799" y="6399660"/>
            <a:ext cx="1912424" cy="348185"/>
          </a:xfrm>
          <a:prstGeom prst="rect">
            <a:avLst/>
          </a:prstGeom>
          <a:noFill/>
          <a:ln>
            <a:noFill/>
          </a:ln>
        </p:spPr>
      </p:pic>
      <p:sp>
        <p:nvSpPr>
          <p:cNvPr id="10" name="Google Shape;10;p1"/>
          <p:cNvSpPr/>
          <p:nvPr/>
        </p:nvSpPr>
        <p:spPr>
          <a:xfrm>
            <a:off x="0" y="0"/>
            <a:ext cx="6775704" cy="17373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
        <p:nvSpPr>
          <p:cNvPr id="11" name="Google Shape;11;p1"/>
          <p:cNvSpPr/>
          <p:nvPr/>
        </p:nvSpPr>
        <p:spPr>
          <a:xfrm>
            <a:off x="6821424" y="0"/>
            <a:ext cx="2340864" cy="174171"/>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hmhco.com/content/science/sciencedimensions/na/gr9-12/ete_biology_9780544535855_/book_pages/OPS/s9ml/glossary.xhtml#key-b5669e98c26a4530a53dskfj7cf046uet90" TargetMode="External"/><Relationship Id="rId4" Type="http://schemas.openxmlformats.org/officeDocument/2006/relationships/hyperlink" Target="https://www.hmhco.com/content/science/sciencedimensions/na/gr9-12/ete_biology_9780544535855_/book_pages/OPS/s9ml/glossary.xhtml#key-b5669e98c26a4530a53dskfj7cf046uet90" TargetMode="External"/><Relationship Id="rId5" Type="http://schemas.openxmlformats.org/officeDocument/2006/relationships/hyperlink" Target="https://www.hmhco.com/content/science/sciencedimensions/na/gr9-12/ete_biology_9780544535855_/book_pages/OPS/s9ml/glossary.xhtml#key-b5669e98c26a4530a53dskfj7cf046uet90" TargetMode="External"/><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hmhco.com/content/science/sciencedimensions/na/gr9-12/ete_biology_9780544535855_/book_pages/OPS/s9ml/glossary.xhtml#key-14b9d72a2bbd4143b99fcf12c52f2048" TargetMode="External"/><Relationship Id="rId4" Type="http://schemas.openxmlformats.org/officeDocument/2006/relationships/hyperlink" Target="https://www.hmhco.com/content/science/sciencedimensions/na/gr9-12/ete_biology_9780544535855_/book_pages/OPS/s9ml/glossary.xhtml#key-ea5639e8094e4617b77902fe253d5a66" TargetMode="External"/><Relationship Id="rId5" Type="http://schemas.openxmlformats.org/officeDocument/2006/relationships/hyperlink" Target="https://www.hmhco.com/content/science/sciencedimensions/na/gr9-12/ete_biology_9780544535855_/book_pages/OPS/s9ml/glossary.xhtml#key-mitochondrion"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ph idx="4294967295" type="subTitle"/>
          </p:nvPr>
        </p:nvSpPr>
        <p:spPr>
          <a:xfrm>
            <a:off x="696995" y="1840108"/>
            <a:ext cx="6928755" cy="17526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Biology</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Unit 3 Matter and Energy in Living Systems</a:t>
            </a:r>
            <a:endParaRPr/>
          </a:p>
          <a:p>
            <a:pPr indent="0" lvl="0" marL="0" marR="0" rtl="0" algn="l">
              <a:spcBef>
                <a:spcPts val="0"/>
              </a:spcBef>
              <a:spcAft>
                <a:spcPts val="0"/>
              </a:spcAft>
              <a:buClr>
                <a:srgbClr val="F2F2F2"/>
              </a:buClr>
              <a:buSzPts val="3840"/>
              <a:buFont typeface="Arial"/>
              <a:buNone/>
            </a:pPr>
            <a:r>
              <a:rPr b="1" i="0" lang="en-US" sz="3200" u="none" cap="none" strike="noStrike">
                <a:solidFill>
                  <a:srgbClr val="F2F2F2"/>
                </a:solidFill>
                <a:latin typeface="Cambria"/>
                <a:ea typeface="Cambria"/>
                <a:cs typeface="Cambria"/>
                <a:sym typeface="Cambria"/>
              </a:rPr>
              <a:t>Lesson 2: Cellular Respiration</a:t>
            </a:r>
            <a:endParaRPr/>
          </a:p>
          <a:p>
            <a:pPr indent="0" lvl="0" marL="230188" marR="0" rtl="0" algn="l">
              <a:spcBef>
                <a:spcPts val="0"/>
              </a:spcBef>
              <a:spcAft>
                <a:spcPts val="0"/>
              </a:spcAft>
              <a:buClr>
                <a:schemeClr val="dk1"/>
              </a:buClr>
              <a:buSzPts val="3840"/>
              <a:buFont typeface="Arial"/>
              <a:buNone/>
            </a:pPr>
            <a:r>
              <a:t/>
            </a:r>
            <a:endParaRPr b="0" i="0" sz="3200" u="none" cap="none" strike="noStrike">
              <a:solidFill>
                <a:schemeClr val="dk1"/>
              </a:solidFill>
              <a:latin typeface="Cambria"/>
              <a:ea typeface="Cambria"/>
              <a:cs typeface="Cambria"/>
              <a:sym typeface="Cambri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7"/>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38" name="Google Shape;138;p17"/>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Using Chemical Energy</a:t>
            </a:r>
            <a:endParaRPr/>
          </a:p>
        </p:txBody>
      </p:sp>
      <p:sp>
        <p:nvSpPr>
          <p:cNvPr id="139" name="Google Shape;139;p17"/>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sp>
        <p:nvSpPr>
          <p:cNvPr id="140" name="Google Shape;140;p17"/>
          <p:cNvSpPr txBox="1"/>
          <p:nvPr/>
        </p:nvSpPr>
        <p:spPr>
          <a:xfrm>
            <a:off x="630754" y="2644170"/>
            <a:ext cx="7373559"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 </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Make a flowchart to summarize the energy transfer from energy-carrying molecules to ATP.</a:t>
            </a:r>
            <a:endParaRPr/>
          </a:p>
        </p:txBody>
      </p:sp>
      <p:pic>
        <p:nvPicPr>
          <p:cNvPr descr="A drawing of a person&#10;&#10;Description automatically generated" id="141" name="Google Shape;141;p17"/>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8"/>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49" name="Google Shape;149;p18"/>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Using Chemical Energy</a:t>
            </a:r>
            <a:endParaRPr/>
          </a:p>
        </p:txBody>
      </p:sp>
      <p:sp>
        <p:nvSpPr>
          <p:cNvPr id="150" name="Google Shape;150;p18"/>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151" name="Google Shape;151;p18"/>
          <p:cNvPicPr preferRelativeResize="0"/>
          <p:nvPr/>
        </p:nvPicPr>
        <p:blipFill rotWithShape="1">
          <a:blip r:embed="rId3">
            <a:alphaModFix/>
          </a:blip>
          <a:srcRect b="0" l="0" r="0" t="0"/>
          <a:stretch/>
        </p:blipFill>
        <p:spPr>
          <a:xfrm>
            <a:off x="1742628" y="946253"/>
            <a:ext cx="5658744" cy="3778019"/>
          </a:xfrm>
          <a:prstGeom prst="rect">
            <a:avLst/>
          </a:prstGeom>
          <a:noFill/>
          <a:ln>
            <a:noFill/>
          </a:ln>
        </p:spPr>
      </p:pic>
      <p:sp>
        <p:nvSpPr>
          <p:cNvPr id="152" name="Google Shape;152;p18"/>
          <p:cNvSpPr txBox="1"/>
          <p:nvPr/>
        </p:nvSpPr>
        <p:spPr>
          <a:xfrm>
            <a:off x="583096" y="4918636"/>
            <a:ext cx="8016927" cy="156966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Cambria"/>
                <a:ea typeface="Cambria"/>
                <a:cs typeface="Cambria"/>
                <a:sym typeface="Cambria"/>
              </a:rPr>
              <a:t>During strenuous or prolonged activity, athletes may not be able to sustain the oxygen levels their bodies need. If not enough oxygen is supplied to the cells, anaerobic respiration takes over.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160" name="Google Shape;160;p1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61" name="Google Shape;161;p19"/>
          <p:cNvSpPr/>
          <p:nvPr/>
        </p:nvSpPr>
        <p:spPr>
          <a:xfrm>
            <a:off x="409906" y="1197866"/>
            <a:ext cx="8521800" cy="526297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Construct an explanation for how the breakdown of fuel in a car engine compares to the breakdown of fuel in your body’s cells. Refer to the notes in your Evidence Notebook to answer the following questions:</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Look carefully at the equations for both combustion and cellular respiration and compare the inputs and outputs. How can the different inputs result in the same outputs based on what you know about chemical bonds and atoms? </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457200" lvl="0" marL="457200" marR="0" rtl="0" algn="l">
              <a:spcBef>
                <a:spcPts val="0"/>
              </a:spcBef>
              <a:spcAft>
                <a:spcPts val="0"/>
              </a:spcAft>
              <a:buClr>
                <a:schemeClr val="dk1"/>
              </a:buClr>
              <a:buSzPts val="2400"/>
              <a:buFont typeface="Cambria"/>
              <a:buAutoNum type="arabicPeriod"/>
            </a:pPr>
            <a:r>
              <a:rPr b="1" lang="en-US" sz="2400">
                <a:solidFill>
                  <a:schemeClr val="dk1"/>
                </a:solidFill>
                <a:latin typeface="Cambria"/>
                <a:ea typeface="Cambria"/>
                <a:cs typeface="Cambria"/>
                <a:sym typeface="Cambria"/>
              </a:rPr>
              <a:t>What is missing from the process of combustion that makes it an imperfect model for cellular respiration? Explain your answer.</a:t>
            </a:r>
            <a:endParaRPr/>
          </a:p>
        </p:txBody>
      </p:sp>
      <p:pic>
        <p:nvPicPr>
          <p:cNvPr descr="A drawing of a person&#10;&#10;Description automatically generated" id="162" name="Google Shape;162;p19"/>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
        <p:nvSpPr>
          <p:cNvPr id="163" name="Google Shape;163;p1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0"/>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Image Credits</a:t>
            </a:r>
            <a:endParaRPr/>
          </a:p>
        </p:txBody>
      </p:sp>
      <p:sp>
        <p:nvSpPr>
          <p:cNvPr id="169" name="Google Shape;169;p20"/>
          <p:cNvSpPr txBox="1"/>
          <p:nvPr>
            <p:ph idx="1" type="body"/>
          </p:nvPr>
        </p:nvSpPr>
        <p:spPr>
          <a:xfrm>
            <a:off x="457200" y="1151692"/>
            <a:ext cx="8229600" cy="4799741"/>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chemeClr val="dk1"/>
              </a:buClr>
              <a:buSzPts val="2880"/>
              <a:buNone/>
            </a:pPr>
            <a:r>
              <a:rPr b="1" lang="en-US"/>
              <a:t>Unit 3 Lesson 2</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rPr i="1" lang="en-US"/>
              <a:t>basketball players</a:t>
            </a:r>
            <a:r>
              <a:rPr lang="en-US"/>
              <a:t> ©HMH</a:t>
            </a:r>
            <a:endParaRPr/>
          </a:p>
          <a:p>
            <a:pPr indent="0" lvl="0" marL="0" rtl="0" algn="l">
              <a:spcBef>
                <a:spcPts val="0"/>
              </a:spcBef>
              <a:spcAft>
                <a:spcPts val="0"/>
              </a:spcAft>
              <a:buClr>
                <a:schemeClr val="dk1"/>
              </a:buClr>
              <a:buSzPts val="2880"/>
              <a:buNone/>
            </a:pPr>
            <a:r>
              <a:t/>
            </a:r>
            <a:endParaRPr b="1"/>
          </a:p>
          <a:p>
            <a:pPr indent="0" lvl="0" marL="0" rtl="0" algn="l">
              <a:spcBef>
                <a:spcPts val="0"/>
              </a:spcBef>
              <a:spcAft>
                <a:spcPts val="0"/>
              </a:spcAft>
              <a:buClr>
                <a:schemeClr val="dk1"/>
              </a:buClr>
              <a:buSzPts val="2880"/>
              <a:buNone/>
            </a:pPr>
            <a:r>
              <a:t/>
            </a:r>
            <a:endParaRPr b="1" i="1"/>
          </a:p>
        </p:txBody>
      </p:sp>
      <p:sp>
        <p:nvSpPr>
          <p:cNvPr id="170" name="Google Shape;170;p2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9"/>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Can You Explain It?</a:t>
            </a:r>
            <a:endParaRPr/>
          </a:p>
        </p:txBody>
      </p:sp>
      <p:sp>
        <p:nvSpPr>
          <p:cNvPr id="49" name="Google Shape;49;p9"/>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50" name="Google Shape;50;p9"/>
          <p:cNvSpPr/>
          <p:nvPr/>
        </p:nvSpPr>
        <p:spPr>
          <a:xfrm>
            <a:off x="798251" y="5174696"/>
            <a:ext cx="7459166" cy="120032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Cambria"/>
                <a:ea typeface="Cambria"/>
                <a:cs typeface="Cambria"/>
                <a:sym typeface="Cambria"/>
              </a:rPr>
              <a:t>How is the process of fuel combustion in a car engine similar to the way the cells in your body release energy stored in fuel?</a:t>
            </a:r>
            <a:endParaRPr/>
          </a:p>
        </p:txBody>
      </p:sp>
      <p:sp>
        <p:nvSpPr>
          <p:cNvPr id="51" name="Google Shape;51;p9"/>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52" name="Google Shape;52;p9" title="3.2.P-EthanolCombustion GIF"/>
          <p:cNvPicPr preferRelativeResize="0"/>
          <p:nvPr/>
        </p:nvPicPr>
        <p:blipFill>
          <a:blip r:embed="rId3">
            <a:alphaModFix/>
          </a:blip>
          <a:stretch>
            <a:fillRect/>
          </a:stretch>
        </p:blipFill>
        <p:spPr>
          <a:xfrm>
            <a:off x="798250" y="1066754"/>
            <a:ext cx="7032074" cy="395554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0"/>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and Energy in Chemical Respiration</a:t>
            </a:r>
            <a:endParaRPr/>
          </a:p>
        </p:txBody>
      </p:sp>
      <p:sp>
        <p:nvSpPr>
          <p:cNvPr id="60" name="Google Shape;60;p10"/>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61" name="Google Shape;61;p10"/>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62" name="Google Shape;62;p10"/>
          <p:cNvPicPr preferRelativeResize="0"/>
          <p:nvPr/>
        </p:nvPicPr>
        <p:blipFill rotWithShape="1">
          <a:blip r:embed="rId3">
            <a:alphaModFix/>
          </a:blip>
          <a:srcRect b="0" l="0" r="0" t="0"/>
          <a:stretch/>
        </p:blipFill>
        <p:spPr>
          <a:xfrm>
            <a:off x="1544555" y="914354"/>
            <a:ext cx="5753509" cy="4317237"/>
          </a:xfrm>
          <a:prstGeom prst="rect">
            <a:avLst/>
          </a:prstGeom>
          <a:noFill/>
          <a:ln>
            <a:noFill/>
          </a:ln>
        </p:spPr>
      </p:pic>
      <p:sp>
        <p:nvSpPr>
          <p:cNvPr id="63" name="Google Shape;63;p10"/>
          <p:cNvSpPr txBox="1"/>
          <p:nvPr/>
        </p:nvSpPr>
        <p:spPr>
          <a:xfrm>
            <a:off x="457200" y="4958959"/>
            <a:ext cx="8421757"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Ethanol is a fuel made from plant material, such as corn. As a renewable energy source, it helps reduce petroleum use. Glucose is a simple sugar that living things use for energy.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1"/>
          <p:cNvSpPr txBox="1"/>
          <p:nvPr>
            <p:ph type="title"/>
          </p:nvPr>
        </p:nvSpPr>
        <p:spPr>
          <a:xfrm>
            <a:off x="311100" y="286314"/>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latin typeface="Cambria"/>
                <a:ea typeface="Cambria"/>
                <a:cs typeface="Cambria"/>
                <a:sym typeface="Cambria"/>
              </a:rPr>
              <a:t>Matter and Energy in Chemical Respiration</a:t>
            </a:r>
            <a:endParaRPr/>
          </a:p>
        </p:txBody>
      </p:sp>
      <p:sp>
        <p:nvSpPr>
          <p:cNvPr id="71" name="Google Shape;71;p11"/>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72" name="Google Shape;72;p11"/>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sp>
        <p:nvSpPr>
          <p:cNvPr id="73" name="Google Shape;73;p11"/>
          <p:cNvSpPr txBox="1"/>
          <p:nvPr/>
        </p:nvSpPr>
        <p:spPr>
          <a:xfrm>
            <a:off x="4941714" y="1496472"/>
            <a:ext cx="4012200" cy="4525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In cars, a combustion reaction provides the energy needed to break these bonds and release energy. </a:t>
            </a:r>
            <a:endParaRPr/>
          </a:p>
          <a:p>
            <a:pPr indent="0" lvl="0" marL="0" marR="0" rtl="0" algn="l">
              <a:spcBef>
                <a:spcPts val="0"/>
              </a:spcBef>
              <a:spcAft>
                <a:spcPts val="0"/>
              </a:spcAft>
              <a:buNone/>
            </a:pPr>
            <a:r>
              <a:t/>
            </a:r>
            <a:endParaRPr sz="2400">
              <a:solidFill>
                <a:schemeClr val="dk1"/>
              </a:solidFill>
              <a:latin typeface="Cambria"/>
              <a:ea typeface="Cambria"/>
              <a:cs typeface="Cambria"/>
              <a:sym typeface="Cambria"/>
            </a:endParaRPr>
          </a:p>
          <a:p>
            <a:pPr indent="0" lvl="0" marL="0" marR="0" rtl="0" algn="l">
              <a:spcBef>
                <a:spcPts val="0"/>
              </a:spcBef>
              <a:spcAft>
                <a:spcPts val="0"/>
              </a:spcAft>
              <a:buNone/>
            </a:pPr>
            <a:r>
              <a:rPr lang="en-US" sz="2400">
                <a:solidFill>
                  <a:schemeClr val="dk1"/>
                </a:solidFill>
                <a:latin typeface="Cambria"/>
                <a:ea typeface="Cambria"/>
                <a:cs typeface="Cambria"/>
                <a:sym typeface="Cambria"/>
              </a:rPr>
              <a:t>In cells, a similar process called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cellular</a:t>
            </a:r>
            <a:r>
              <a:rPr b="1" lang="en-US" sz="2400" u="sng">
                <a:solidFill>
                  <a:schemeClr val="dk1"/>
                </a:solidFill>
                <a:latin typeface="Cambria"/>
                <a:ea typeface="Cambria"/>
                <a:cs typeface="Cambria"/>
                <a:sym typeface="Cambria"/>
                <a:hlinkClick r:id="rId4">
                  <a:extLst>
                    <a:ext uri="{A12FA001-AC4F-418D-AE19-62706E023703}">
                      <ahyp:hlinkClr val="tx"/>
                    </a:ext>
                  </a:extLst>
                </a:hlinkClick>
              </a:rPr>
              <a:t>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respiration</a:t>
            </a:r>
            <a:r>
              <a:rPr lang="en-US" sz="2400">
                <a:solidFill>
                  <a:schemeClr val="dk1"/>
                </a:solidFill>
                <a:latin typeface="Cambria"/>
                <a:ea typeface="Cambria"/>
                <a:cs typeface="Cambria"/>
                <a:sym typeface="Cambria"/>
              </a:rPr>
              <a:t> releases chemical energy from sugars and other carbon-based molecules to make ATP when oxygen is present. </a:t>
            </a:r>
            <a:endParaRPr/>
          </a:p>
        </p:txBody>
      </p:sp>
      <p:pic>
        <p:nvPicPr>
          <p:cNvPr id="74" name="Google Shape;74;p11"/>
          <p:cNvPicPr preferRelativeResize="0"/>
          <p:nvPr/>
        </p:nvPicPr>
        <p:blipFill rotWithShape="1">
          <a:blip r:embed="rId6">
            <a:alphaModFix/>
          </a:blip>
          <a:srcRect b="0" l="0" r="0" t="0"/>
          <a:stretch/>
        </p:blipFill>
        <p:spPr>
          <a:xfrm>
            <a:off x="0" y="1861596"/>
            <a:ext cx="4964090" cy="372488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2"/>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rPr>
              <a:t>Matter and Energy in Chemical Respiration</a:t>
            </a:r>
            <a:br>
              <a:rPr lang="en-US">
                <a:solidFill>
                  <a:srgbClr val="F2A900"/>
                </a:solidFill>
                <a:latin typeface="Cambria"/>
                <a:ea typeface="Cambria"/>
                <a:cs typeface="Cambria"/>
                <a:sym typeface="Cambria"/>
              </a:rPr>
            </a:br>
            <a:endParaRPr>
              <a:solidFill>
                <a:srgbClr val="0070C0"/>
              </a:solidFill>
              <a:latin typeface="Cambria"/>
              <a:ea typeface="Cambria"/>
              <a:cs typeface="Cambria"/>
              <a:sym typeface="Cambria"/>
            </a:endParaRPr>
          </a:p>
        </p:txBody>
      </p:sp>
      <p:sp>
        <p:nvSpPr>
          <p:cNvPr id="82" name="Google Shape;82;p12"/>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83" name="Google Shape;83;p12"/>
          <p:cNvSpPr/>
          <p:nvPr/>
        </p:nvSpPr>
        <p:spPr>
          <a:xfrm>
            <a:off x="457200" y="1881365"/>
            <a:ext cx="8429105" cy="861774"/>
          </a:xfrm>
          <a:prstGeom prst="rect">
            <a:avLst/>
          </a:prstGeom>
          <a:noFill/>
          <a:ln>
            <a:noFill/>
          </a:ln>
        </p:spPr>
        <p:txBody>
          <a:bodyPr anchorCtr="0" anchor="t" bIns="45700" lIns="91425" spcFirstLastPara="1" rIns="91425" wrap="square" tIns="45700">
            <a:noAutofit/>
          </a:bodyPr>
          <a:lstStyle/>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p:txBody>
      </p:sp>
      <p:sp>
        <p:nvSpPr>
          <p:cNvPr id="84" name="Google Shape;84;p12"/>
          <p:cNvSpPr txBox="1"/>
          <p:nvPr/>
        </p:nvSpPr>
        <p:spPr>
          <a:xfrm>
            <a:off x="662608" y="1521111"/>
            <a:ext cx="7818900" cy="41559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Cellular respiration is an </a:t>
            </a:r>
            <a:r>
              <a:rPr b="1" lang="en-US" sz="2400" u="sng">
                <a:solidFill>
                  <a:schemeClr val="dk2"/>
                </a:solidFill>
                <a:latin typeface="Cambria"/>
                <a:ea typeface="Cambria"/>
                <a:cs typeface="Cambria"/>
                <a:sym typeface="Cambria"/>
                <a:hlinkClick r:id="rId3">
                  <a:extLst>
                    <a:ext uri="{A12FA001-AC4F-418D-AE19-62706E023703}">
                      <ahyp:hlinkClr val="tx"/>
                    </a:ext>
                  </a:extLst>
                </a:hlinkClick>
              </a:rPr>
              <a:t>aerobic</a:t>
            </a:r>
            <a:r>
              <a:rPr lang="en-US" sz="2400">
                <a:solidFill>
                  <a:schemeClr val="dk1"/>
                </a:solidFill>
                <a:latin typeface="Cambria"/>
                <a:ea typeface="Cambria"/>
                <a:cs typeface="Cambria"/>
                <a:sym typeface="Cambria"/>
              </a:rPr>
              <a:t> process, which means that it requires oxygen to take place. </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Some organisms can produce small amounts of ATP through </a:t>
            </a:r>
            <a:r>
              <a:rPr b="1" lang="en-US" sz="2400" u="sng">
                <a:solidFill>
                  <a:schemeClr val="dk2"/>
                </a:solidFill>
                <a:latin typeface="Cambria"/>
                <a:ea typeface="Cambria"/>
                <a:cs typeface="Cambria"/>
                <a:sym typeface="Cambria"/>
                <a:hlinkClick r:id="rId4">
                  <a:extLst>
                    <a:ext uri="{A12FA001-AC4F-418D-AE19-62706E023703}">
                      <ahyp:hlinkClr val="tx"/>
                    </a:ext>
                  </a:extLst>
                </a:hlinkClick>
              </a:rPr>
              <a:t>anaerobic</a:t>
            </a:r>
            <a:r>
              <a:rPr lang="en-US" sz="2400">
                <a:solidFill>
                  <a:schemeClr val="dk1"/>
                </a:solidFill>
                <a:latin typeface="Cambria"/>
                <a:ea typeface="Cambria"/>
                <a:cs typeface="Cambria"/>
                <a:sym typeface="Cambria"/>
              </a:rPr>
              <a:t> processes, or processes that do not require oxygen.</a:t>
            </a:r>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mbria"/>
              <a:ea typeface="Cambria"/>
              <a:cs typeface="Cambria"/>
              <a:sym typeface="Cambria"/>
            </a:endParaRPr>
          </a:p>
          <a:p>
            <a:pPr indent="-342900" lvl="0" marL="342900" marR="0" rtl="0" algn="l">
              <a:spcBef>
                <a:spcPts val="0"/>
              </a:spcBef>
              <a:spcAft>
                <a:spcPts val="0"/>
              </a:spcAft>
              <a:buClr>
                <a:schemeClr val="dk1"/>
              </a:buClr>
              <a:buSzPts val="2400"/>
              <a:buFont typeface="Arial"/>
              <a:buChar char="•"/>
            </a:pPr>
            <a:r>
              <a:rPr lang="en-US" sz="2400">
                <a:solidFill>
                  <a:schemeClr val="dk1"/>
                </a:solidFill>
                <a:latin typeface="Cambria"/>
                <a:ea typeface="Cambria"/>
                <a:cs typeface="Cambria"/>
                <a:sym typeface="Cambria"/>
              </a:rPr>
              <a:t>Cellular respiration takes place inside an organelle called the </a:t>
            </a:r>
            <a:r>
              <a:rPr b="1" lang="en-US" sz="2400" u="sng">
                <a:solidFill>
                  <a:schemeClr val="dk2"/>
                </a:solidFill>
                <a:latin typeface="Cambria"/>
                <a:ea typeface="Cambria"/>
                <a:cs typeface="Cambria"/>
                <a:sym typeface="Cambria"/>
                <a:hlinkClick r:id="rId5">
                  <a:extLst>
                    <a:ext uri="{A12FA001-AC4F-418D-AE19-62706E023703}">
                      <ahyp:hlinkClr val="tx"/>
                    </a:ext>
                  </a:extLst>
                </a:hlinkClick>
              </a:rPr>
              <a:t>mitochondrion</a:t>
            </a:r>
            <a:r>
              <a:rPr lang="en-US" sz="2400">
                <a:solidFill>
                  <a:schemeClr val="dk1"/>
                </a:solidFill>
                <a:latin typeface="Cambria"/>
                <a:ea typeface="Cambria"/>
                <a:cs typeface="Cambria"/>
                <a:sym typeface="Cambria"/>
              </a:rPr>
              <a:t> (plural</a:t>
            </a:r>
            <a:r>
              <a:rPr i="1" lang="en-US" sz="2400">
                <a:solidFill>
                  <a:schemeClr val="dk1"/>
                </a:solidFill>
                <a:latin typeface="Cambria"/>
                <a:ea typeface="Cambria"/>
                <a:cs typeface="Cambria"/>
                <a:sym typeface="Cambria"/>
              </a:rPr>
              <a:t> mitochondria</a:t>
            </a:r>
            <a:r>
              <a:rPr lang="en-US" sz="2400">
                <a:solidFill>
                  <a:schemeClr val="dk1"/>
                </a:solidFill>
                <a:latin typeface="Cambria"/>
                <a:ea typeface="Cambria"/>
                <a:cs typeface="Cambria"/>
                <a:sym typeface="Cambria"/>
              </a:rPr>
              <a:t>). Mitochondria release the chemical energy required to make ATP.</a:t>
            </a:r>
            <a:endParaRPr/>
          </a:p>
        </p:txBody>
      </p:sp>
      <p:sp>
        <p:nvSpPr>
          <p:cNvPr id="85" name="Google Shape;85;p12"/>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3"/>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rPr>
              <a:t>Matter and Energy in Chemical Respiration</a:t>
            </a:r>
            <a:br>
              <a:rPr lang="en-US">
                <a:solidFill>
                  <a:srgbClr val="F2A900"/>
                </a:solidFill>
                <a:latin typeface="Cambria"/>
                <a:ea typeface="Cambria"/>
                <a:cs typeface="Cambria"/>
                <a:sym typeface="Cambria"/>
              </a:rPr>
            </a:br>
            <a:endParaRPr>
              <a:solidFill>
                <a:srgbClr val="0070C0"/>
              </a:solidFill>
              <a:latin typeface="Cambria"/>
              <a:ea typeface="Cambria"/>
              <a:cs typeface="Cambria"/>
              <a:sym typeface="Cambria"/>
            </a:endParaRPr>
          </a:p>
        </p:txBody>
      </p:sp>
      <p:sp>
        <p:nvSpPr>
          <p:cNvPr id="93" name="Google Shape;93;p13"/>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94" name="Google Shape;94;p13"/>
          <p:cNvSpPr/>
          <p:nvPr/>
        </p:nvSpPr>
        <p:spPr>
          <a:xfrm>
            <a:off x="457200" y="1881365"/>
            <a:ext cx="8429105" cy="861774"/>
          </a:xfrm>
          <a:prstGeom prst="rect">
            <a:avLst/>
          </a:prstGeom>
          <a:noFill/>
          <a:ln>
            <a:noFill/>
          </a:ln>
        </p:spPr>
        <p:txBody>
          <a:bodyPr anchorCtr="0" anchor="t" bIns="45700" lIns="91425" spcFirstLastPara="1" rIns="91425" wrap="square" tIns="45700">
            <a:noAutofit/>
          </a:bodyPr>
          <a:lstStyle/>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p:txBody>
      </p:sp>
      <p:sp>
        <p:nvSpPr>
          <p:cNvPr id="95" name="Google Shape;95;p13"/>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96" name="Google Shape;96;p13"/>
          <p:cNvPicPr preferRelativeResize="0"/>
          <p:nvPr/>
        </p:nvPicPr>
        <p:blipFill rotWithShape="1">
          <a:blip r:embed="rId3">
            <a:alphaModFix/>
          </a:blip>
          <a:srcRect b="0" l="0" r="0" t="0"/>
          <a:stretch/>
        </p:blipFill>
        <p:spPr>
          <a:xfrm>
            <a:off x="0" y="1484243"/>
            <a:ext cx="5872265" cy="4406348"/>
          </a:xfrm>
          <a:prstGeom prst="rect">
            <a:avLst/>
          </a:prstGeom>
          <a:noFill/>
          <a:ln>
            <a:noFill/>
          </a:ln>
        </p:spPr>
      </p:pic>
      <p:sp>
        <p:nvSpPr>
          <p:cNvPr id="97" name="Google Shape;97;p13"/>
          <p:cNvSpPr txBox="1"/>
          <p:nvPr/>
        </p:nvSpPr>
        <p:spPr>
          <a:xfrm>
            <a:off x="5692585" y="2941982"/>
            <a:ext cx="3373401"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Cite evidence that supports the claim that mitochondria are the "powerhouses of the cell."</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4"/>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solidFill>
                  <a:srgbClr val="F2A900"/>
                </a:solidFill>
              </a:rPr>
              <a:t>Matter and Energy in Chemical Respiration</a:t>
            </a:r>
            <a:br>
              <a:rPr lang="en-US">
                <a:solidFill>
                  <a:srgbClr val="F2A900"/>
                </a:solidFill>
                <a:latin typeface="Cambria"/>
                <a:ea typeface="Cambria"/>
                <a:cs typeface="Cambria"/>
                <a:sym typeface="Cambria"/>
              </a:rPr>
            </a:br>
            <a:endParaRPr>
              <a:solidFill>
                <a:srgbClr val="0070C0"/>
              </a:solidFill>
              <a:latin typeface="Cambria"/>
              <a:ea typeface="Cambria"/>
              <a:cs typeface="Cambria"/>
              <a:sym typeface="Cambria"/>
            </a:endParaRPr>
          </a:p>
        </p:txBody>
      </p:sp>
      <p:sp>
        <p:nvSpPr>
          <p:cNvPr id="105" name="Google Shape;105;p14"/>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06" name="Google Shape;106;p14"/>
          <p:cNvSpPr/>
          <p:nvPr/>
        </p:nvSpPr>
        <p:spPr>
          <a:xfrm>
            <a:off x="457200" y="1881365"/>
            <a:ext cx="8429105" cy="861774"/>
          </a:xfrm>
          <a:prstGeom prst="rect">
            <a:avLst/>
          </a:prstGeom>
          <a:noFill/>
          <a:ln>
            <a:noFill/>
          </a:ln>
        </p:spPr>
        <p:txBody>
          <a:bodyPr anchorCtr="0" anchor="t" bIns="45700" lIns="91425" spcFirstLastPara="1" rIns="91425" wrap="square" tIns="45700">
            <a:noAutofit/>
          </a:bodyPr>
          <a:lstStyle/>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a:p>
            <a:pPr indent="-184150" lvl="0" marL="342900" marR="0" rtl="0" algn="l">
              <a:spcBef>
                <a:spcPts val="0"/>
              </a:spcBef>
              <a:spcAft>
                <a:spcPts val="0"/>
              </a:spcAft>
              <a:buClr>
                <a:schemeClr val="dk1"/>
              </a:buClr>
              <a:buSzPts val="2500"/>
              <a:buFont typeface="Arial"/>
              <a:buNone/>
            </a:pPr>
            <a:r>
              <a:t/>
            </a:r>
            <a:endParaRPr b="1" sz="2500">
              <a:solidFill>
                <a:schemeClr val="dk1"/>
              </a:solidFill>
              <a:latin typeface="Cambria"/>
              <a:ea typeface="Cambria"/>
              <a:cs typeface="Cambria"/>
              <a:sym typeface="Cambria"/>
            </a:endParaRPr>
          </a:p>
        </p:txBody>
      </p:sp>
      <p:sp>
        <p:nvSpPr>
          <p:cNvPr id="107" name="Google Shape;107;p14"/>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sp>
        <p:nvSpPr>
          <p:cNvPr id="108" name="Google Shape;108;p14"/>
          <p:cNvSpPr txBox="1"/>
          <p:nvPr/>
        </p:nvSpPr>
        <p:spPr>
          <a:xfrm>
            <a:off x="864575" y="1245697"/>
            <a:ext cx="7414849" cy="60016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Cambria"/>
                <a:ea typeface="Cambria"/>
                <a:cs typeface="Cambria"/>
                <a:sym typeface="Cambria"/>
              </a:rPr>
              <a:t>MODEL</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Sort the following terms into those that occur during photosynthesis and those that occur during cellular respiration. Then place the terms in the correct order.</a:t>
            </a:r>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absorption of sunlight</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ATP production</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production of sugars</a:t>
            </a:r>
            <a:br>
              <a:rPr b="1" lang="en-US" sz="2400">
                <a:solidFill>
                  <a:schemeClr val="dk1"/>
                </a:solidFill>
                <a:latin typeface="Cambria"/>
                <a:ea typeface="Cambria"/>
                <a:cs typeface="Cambria"/>
                <a:sym typeface="Cambria"/>
              </a:rPr>
            </a:b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rPr b="1" lang="en-US" sz="2400">
                <a:solidFill>
                  <a:schemeClr val="dk1"/>
                </a:solidFill>
                <a:latin typeface="Cambria"/>
                <a:ea typeface="Cambria"/>
                <a:cs typeface="Cambria"/>
                <a:sym typeface="Cambria"/>
              </a:rPr>
              <a:t>breakdown of sugars</a:t>
            </a:r>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a:p>
            <a:pPr indent="0" lvl="0" marL="0" marR="0" rtl="0" algn="l">
              <a:spcBef>
                <a:spcPts val="0"/>
              </a:spcBef>
              <a:spcAft>
                <a:spcPts val="0"/>
              </a:spcAft>
              <a:buNone/>
            </a:pPr>
            <a:r>
              <a:t/>
            </a:r>
            <a:endParaRPr b="1" sz="2400">
              <a:solidFill>
                <a:schemeClr val="dk1"/>
              </a:solidFill>
              <a:latin typeface="Cambria"/>
              <a:ea typeface="Cambria"/>
              <a:cs typeface="Cambria"/>
              <a:sym typeface="Cambria"/>
            </a:endParaRPr>
          </a:p>
        </p:txBody>
      </p:sp>
      <p:pic>
        <p:nvPicPr>
          <p:cNvPr descr="A drawing of a person&#10;&#10;Description automatically generated" id="109" name="Google Shape;109;p14"/>
          <p:cNvPicPr preferRelativeResize="0"/>
          <p:nvPr/>
        </p:nvPicPr>
        <p:blipFill rotWithShape="1">
          <a:blip r:embed="rId3">
            <a:alphaModFix/>
          </a:blip>
          <a:srcRect b="0" l="0" r="0" t="0"/>
          <a:stretch/>
        </p:blipFill>
        <p:spPr>
          <a:xfrm>
            <a:off x="8457361" y="286314"/>
            <a:ext cx="474345" cy="52641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5"/>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17" name="Google Shape;117;p15"/>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Using Chemical Energy</a:t>
            </a:r>
            <a:endParaRPr/>
          </a:p>
        </p:txBody>
      </p:sp>
      <p:sp>
        <p:nvSpPr>
          <p:cNvPr id="118" name="Google Shape;118;p15"/>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119" name="Google Shape;119;p15"/>
          <p:cNvPicPr preferRelativeResize="0"/>
          <p:nvPr/>
        </p:nvPicPr>
        <p:blipFill rotWithShape="1">
          <a:blip r:embed="rId3">
            <a:alphaModFix/>
          </a:blip>
          <a:srcRect b="0" l="0" r="0" t="9618"/>
          <a:stretch/>
        </p:blipFill>
        <p:spPr>
          <a:xfrm>
            <a:off x="1534271" y="946253"/>
            <a:ext cx="5889926" cy="3994512"/>
          </a:xfrm>
          <a:prstGeom prst="rect">
            <a:avLst/>
          </a:prstGeom>
          <a:noFill/>
          <a:ln>
            <a:noFill/>
          </a:ln>
        </p:spPr>
      </p:pic>
      <p:sp>
        <p:nvSpPr>
          <p:cNvPr id="120" name="Google Shape;120;p15"/>
          <p:cNvSpPr txBox="1"/>
          <p:nvPr/>
        </p:nvSpPr>
        <p:spPr>
          <a:xfrm>
            <a:off x="1203686" y="4940765"/>
            <a:ext cx="6745357"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mbria"/>
                <a:ea typeface="Cambria"/>
                <a:cs typeface="Cambria"/>
                <a:sym typeface="Cambria"/>
              </a:rPr>
              <a:t>The process of glycolysis occurs before the two main stages of cellular respiration: the Krebs cycle and the electron transport chain.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6"/>
          <p:cNvSpPr txBox="1"/>
          <p:nvPr>
            <p:ph idx="12" type="sldNum"/>
          </p:nvPr>
        </p:nvSpPr>
        <p:spPr>
          <a:xfrm>
            <a:off x="457200" y="6375025"/>
            <a:ext cx="682103" cy="365125"/>
          </a:xfrm>
          <a:prstGeom prst="rect">
            <a:avLst/>
          </a:prstGeom>
          <a:noFill/>
          <a:ln>
            <a:noFill/>
          </a:ln>
        </p:spPr>
        <p:txBody>
          <a:bodyPr anchorCtr="0" anchor="b" bIns="0" lIns="0" spcFirstLastPara="1" rIns="0"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128" name="Google Shape;128;p16"/>
          <p:cNvSpPr txBox="1"/>
          <p:nvPr>
            <p:ph type="title"/>
          </p:nvPr>
        </p:nvSpPr>
        <p:spPr>
          <a:xfrm>
            <a:off x="457200" y="318213"/>
            <a:ext cx="8229600" cy="628040"/>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Clr>
                <a:srgbClr val="F2A900"/>
              </a:buClr>
              <a:buSzPts val="2800"/>
              <a:buFont typeface="Cambria"/>
              <a:buNone/>
            </a:pPr>
            <a:r>
              <a:rPr lang="en-US"/>
              <a:t>Using Chemical Energy</a:t>
            </a:r>
            <a:endParaRPr/>
          </a:p>
        </p:txBody>
      </p:sp>
      <p:sp>
        <p:nvSpPr>
          <p:cNvPr id="129" name="Google Shape;129;p16"/>
          <p:cNvSpPr txBox="1"/>
          <p:nvPr/>
        </p:nvSpPr>
        <p:spPr>
          <a:xfrm>
            <a:off x="7298064" y="-55968"/>
            <a:ext cx="13019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mbria"/>
                <a:ea typeface="Cambria"/>
                <a:cs typeface="Cambria"/>
                <a:sym typeface="Cambria"/>
              </a:rPr>
              <a:t>Unit 3 Lesson 2</a:t>
            </a:r>
            <a:endParaRPr/>
          </a:p>
        </p:txBody>
      </p:sp>
      <p:pic>
        <p:nvPicPr>
          <p:cNvPr id="130" name="Google Shape;130;p16"/>
          <p:cNvPicPr preferRelativeResize="0"/>
          <p:nvPr/>
        </p:nvPicPr>
        <p:blipFill rotWithShape="1">
          <a:blip r:embed="rId3">
            <a:alphaModFix/>
          </a:blip>
          <a:srcRect b="0" l="0" r="0" t="0"/>
          <a:stretch/>
        </p:blipFill>
        <p:spPr>
          <a:xfrm>
            <a:off x="981218" y="946253"/>
            <a:ext cx="7181564" cy="538880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MH_PPT_TemplateF">
  <a:themeElements>
    <a:clrScheme name="HMH">
      <a:dk1>
        <a:srgbClr val="54585A"/>
      </a:dk1>
      <a:lt1>
        <a:srgbClr val="FFFFFF"/>
      </a:lt1>
      <a:dk2>
        <a:srgbClr val="F2A900"/>
      </a:dk2>
      <a:lt2>
        <a:srgbClr val="898D8D"/>
      </a:lt2>
      <a:accent1>
        <a:srgbClr val="6F83C1"/>
      </a:accent1>
      <a:accent2>
        <a:srgbClr val="CE3D95"/>
      </a:accent2>
      <a:accent3>
        <a:srgbClr val="00A8C8"/>
      </a:accent3>
      <a:accent4>
        <a:srgbClr val="EF4E45"/>
      </a:accent4>
      <a:accent5>
        <a:srgbClr val="B2B935"/>
      </a:accent5>
      <a:accent6>
        <a:srgbClr val="ED2C67"/>
      </a:accent6>
      <a:hlink>
        <a:srgbClr val="F48132"/>
      </a:hlink>
      <a:folHlink>
        <a:srgbClr val="72BE4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